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 Semi Bold" panose="020B0604020202020204" charset="0"/>
      <p:regular r:id="rId13"/>
    </p:embeddedFont>
    <p:embeddedFont>
      <p:font typeface="Inter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2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859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pn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971" y="483186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Identification and Detection of Non-Object Areas for Data Hiding in Images using YOLOv8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5971" y="40298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Advanced Steganography through Deep Learning Object Detection</a:t>
            </a: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BD968-6F5C-4646-DEED-402A29A9F412}"/>
              </a:ext>
            </a:extLst>
          </p:cNvPr>
          <p:cNvSpPr txBox="1"/>
          <p:nvPr/>
        </p:nvSpPr>
        <p:spPr>
          <a:xfrm>
            <a:off x="4178710" y="6691686"/>
            <a:ext cx="3930280" cy="804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IN" dirty="0"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310080022-J. Akhil Sai Reddy</a:t>
            </a:r>
            <a:br>
              <a:rPr lang="en-US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2310080007-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SHOAIB HANNAN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6538E4-41EC-902D-847E-00148A916510}"/>
              </a:ext>
            </a:extLst>
          </p:cNvPr>
          <p:cNvSpPr txBox="1"/>
          <p:nvPr/>
        </p:nvSpPr>
        <p:spPr>
          <a:xfrm>
            <a:off x="521110" y="4635514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work focuses on identifying and isolating non-object regions within images using the YOLOv8 deep learning framework. These detected non-object areas are then utilized as secure and imperceptible zones for efficient data hiding.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85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7414" y="385763"/>
            <a:ext cx="5257919" cy="438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 &amp; Future Directions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5977414" y="1174790"/>
            <a:ext cx="2104549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Advantages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5977414" y="1670149"/>
            <a:ext cx="70128" cy="70128"/>
          </a:xfrm>
          <a:prstGeom prst="roundRect">
            <a:avLst>
              <a:gd name="adj" fmla="val 651951"/>
            </a:avLst>
          </a:prstGeom>
          <a:solidFill>
            <a:srgbClr val="1C9770"/>
          </a:solidFill>
          <a:ln/>
        </p:spPr>
      </p:sp>
      <p:sp>
        <p:nvSpPr>
          <p:cNvPr id="6" name="Text 3"/>
          <p:cNvSpPr/>
          <p:nvPr/>
        </p:nvSpPr>
        <p:spPr>
          <a:xfrm>
            <a:off x="6187797" y="1595676"/>
            <a:ext cx="1753791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Intelligent Detection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87797" y="1955125"/>
            <a:ext cx="3699510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YOLOv8 ensures objects remain untouched, preserving image semantics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5977414" y="2758738"/>
            <a:ext cx="70128" cy="70128"/>
          </a:xfrm>
          <a:prstGeom prst="roundRect">
            <a:avLst>
              <a:gd name="adj" fmla="val 651951"/>
            </a:avLst>
          </a:prstGeom>
          <a:solidFill>
            <a:srgbClr val="1C9770"/>
          </a:solidFill>
          <a:ln/>
        </p:spPr>
      </p:sp>
      <p:sp>
        <p:nvSpPr>
          <p:cNvPr id="9" name="Text 6"/>
          <p:cNvSpPr/>
          <p:nvPr/>
        </p:nvSpPr>
        <p:spPr>
          <a:xfrm>
            <a:off x="6187797" y="2684264"/>
            <a:ext cx="1753791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Enhanced Security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87797" y="3043714"/>
            <a:ext cx="3699510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Background-only embedding reduces statistical detection vulnerability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5977414" y="3847326"/>
            <a:ext cx="70128" cy="70128"/>
          </a:xfrm>
          <a:prstGeom prst="roundRect">
            <a:avLst>
              <a:gd name="adj" fmla="val 651951"/>
            </a:avLst>
          </a:prstGeom>
          <a:solidFill>
            <a:srgbClr val="1C9770"/>
          </a:solidFill>
          <a:ln/>
        </p:spPr>
      </p:sp>
      <p:sp>
        <p:nvSpPr>
          <p:cNvPr id="12" name="Text 9"/>
          <p:cNvSpPr/>
          <p:nvPr/>
        </p:nvSpPr>
        <p:spPr>
          <a:xfrm>
            <a:off x="6187797" y="3772852"/>
            <a:ext cx="1753791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Scalability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187797" y="4132302"/>
            <a:ext cx="3699510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Automated pipeline processes large image volumes efficiently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5977414" y="4935915"/>
            <a:ext cx="70128" cy="70128"/>
          </a:xfrm>
          <a:prstGeom prst="roundRect">
            <a:avLst>
              <a:gd name="adj" fmla="val 651951"/>
            </a:avLst>
          </a:prstGeom>
          <a:solidFill>
            <a:srgbClr val="1C9770"/>
          </a:solidFill>
          <a:ln/>
        </p:spPr>
      </p:sp>
      <p:sp>
        <p:nvSpPr>
          <p:cNvPr id="15" name="Text 12"/>
          <p:cNvSpPr/>
          <p:nvPr/>
        </p:nvSpPr>
        <p:spPr>
          <a:xfrm>
            <a:off x="6187797" y="4861441"/>
            <a:ext cx="1753791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Flexibility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87797" y="5220891"/>
            <a:ext cx="3699510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Compatible with multiple steganographic algorithms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10237113" y="1174790"/>
            <a:ext cx="2104549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Future Scope</a:t>
            </a:r>
            <a:endParaRPr lang="en-US" sz="1650" dirty="0"/>
          </a:p>
        </p:txBody>
      </p:sp>
      <p:sp>
        <p:nvSpPr>
          <p:cNvPr id="18" name="Shape 15"/>
          <p:cNvSpPr/>
          <p:nvPr/>
        </p:nvSpPr>
        <p:spPr>
          <a:xfrm>
            <a:off x="10237113" y="1595676"/>
            <a:ext cx="3909893" cy="1119068"/>
          </a:xfrm>
          <a:prstGeom prst="roundRect">
            <a:avLst>
              <a:gd name="adj" fmla="val 188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392608" y="1751171"/>
            <a:ext cx="1762482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Adaptive Embedding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10392608" y="2110621"/>
            <a:ext cx="3598902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Dynamic capacity adjustment based on non-object area size and complexity</a:t>
            </a:r>
            <a:endParaRPr lang="en-US" sz="1100" dirty="0"/>
          </a:p>
        </p:txBody>
      </p:sp>
      <p:sp>
        <p:nvSpPr>
          <p:cNvPr id="21" name="Shape 18"/>
          <p:cNvSpPr/>
          <p:nvPr/>
        </p:nvSpPr>
        <p:spPr>
          <a:xfrm>
            <a:off x="10237113" y="2855000"/>
            <a:ext cx="3909893" cy="1119068"/>
          </a:xfrm>
          <a:prstGeom prst="roundRect">
            <a:avLst>
              <a:gd name="adj" fmla="val 188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0392608" y="3010495"/>
            <a:ext cx="1917740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Multi-Modal Detection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10392608" y="3369945"/>
            <a:ext cx="3598902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Extend to video streams and other media formats for broader applications</a:t>
            </a:r>
            <a:endParaRPr lang="en-US" sz="1100" dirty="0"/>
          </a:p>
        </p:txBody>
      </p:sp>
      <p:sp>
        <p:nvSpPr>
          <p:cNvPr id="24" name="Shape 21"/>
          <p:cNvSpPr/>
          <p:nvPr/>
        </p:nvSpPr>
        <p:spPr>
          <a:xfrm>
            <a:off x="10237113" y="4114324"/>
            <a:ext cx="3909893" cy="1119068"/>
          </a:xfrm>
          <a:prstGeom prst="roundRect">
            <a:avLst>
              <a:gd name="adj" fmla="val 188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10392608" y="4269819"/>
            <a:ext cx="2200275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Robustness Enhancement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10392608" y="4629269"/>
            <a:ext cx="3598902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 resistance against compression, cropping, and adversarial attacks</a:t>
            </a:r>
            <a:endParaRPr lang="en-US" sz="1100" dirty="0"/>
          </a:p>
        </p:txBody>
      </p:sp>
      <p:sp>
        <p:nvSpPr>
          <p:cNvPr id="27" name="Shape 24"/>
          <p:cNvSpPr/>
          <p:nvPr/>
        </p:nvSpPr>
        <p:spPr>
          <a:xfrm>
            <a:off x="10237113" y="5373648"/>
            <a:ext cx="3909893" cy="1119068"/>
          </a:xfrm>
          <a:prstGeom prst="roundRect">
            <a:avLst>
              <a:gd name="adj" fmla="val 188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10392608" y="5529143"/>
            <a:ext cx="2184321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Deep Learning Integration</a:t>
            </a:r>
            <a:endParaRPr lang="en-US" sz="1350" dirty="0"/>
          </a:p>
        </p:txBody>
      </p:sp>
      <p:sp>
        <p:nvSpPr>
          <p:cNvPr id="29" name="Text 26"/>
          <p:cNvSpPr/>
          <p:nvPr/>
        </p:nvSpPr>
        <p:spPr>
          <a:xfrm>
            <a:off x="10392608" y="5888593"/>
            <a:ext cx="3598902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Neural network-based embedding for improved security and capacity</a:t>
            </a:r>
            <a:endParaRPr lang="en-US" sz="1100" dirty="0"/>
          </a:p>
        </p:txBody>
      </p:sp>
      <p:sp>
        <p:nvSpPr>
          <p:cNvPr id="30" name="Shape 27"/>
          <p:cNvSpPr/>
          <p:nvPr/>
        </p:nvSpPr>
        <p:spPr>
          <a:xfrm>
            <a:off x="5977414" y="6808232"/>
            <a:ext cx="8161973" cy="1044535"/>
          </a:xfrm>
          <a:prstGeom prst="roundRect">
            <a:avLst>
              <a:gd name="adj" fmla="val 2015"/>
            </a:avLst>
          </a:prstGeom>
          <a:solidFill>
            <a:srgbClr val="BEF3E2"/>
          </a:solidFill>
          <a:ln/>
        </p:spPr>
      </p:sp>
      <p:pic>
        <p:nvPicPr>
          <p:cNvPr id="3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669" y="7020758"/>
            <a:ext cx="175379" cy="140256"/>
          </a:xfrm>
          <a:prstGeom prst="rect">
            <a:avLst/>
          </a:prstGeom>
        </p:spPr>
      </p:pic>
      <p:sp>
        <p:nvSpPr>
          <p:cNvPr id="32" name="Text 28"/>
          <p:cNvSpPr/>
          <p:nvPr/>
        </p:nvSpPr>
        <p:spPr>
          <a:xfrm>
            <a:off x="6433304" y="6983492"/>
            <a:ext cx="7565827" cy="672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Project Impact:</a:t>
            </a:r>
            <a:r>
              <a:rPr lang="en-US" sz="110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This research demonstrates how modern object detection can revolutionize steganography, creating intelligent systems that balance security, capacity, and imperceptibility for next-generation covert communication.</a:t>
            </a:r>
            <a:endParaRPr lang="en-US" sz="11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B2102F0-A886-35A4-6B8A-FAC662FBE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609" y="7750703"/>
            <a:ext cx="1753791" cy="40597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66BA51F-31EB-AA1C-A3C0-014CF6C7A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2883" y="7661141"/>
            <a:ext cx="1533739" cy="181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106" y="368618"/>
            <a:ext cx="566689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The Art of Invisible Communication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69106" y="1122402"/>
            <a:ext cx="2353508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What is Steganography?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69106" y="1507688"/>
            <a:ext cx="6777268" cy="5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Steganography is the practice of concealing secret information within ordinary digital media. Unlike encryption, which scrambles data, steganography hides the very existence of the message itself.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06360" y="2328755"/>
            <a:ext cx="6682621" cy="428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The goal: embed sensitive data invisibly within images, maintaining visual integrity while securing confidential communications.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293" y="578049"/>
            <a:ext cx="6682621" cy="6682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03052" y="8793242"/>
            <a:ext cx="1841659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2332" y="8367832"/>
            <a:ext cx="180856" cy="18085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211723" y="8793242"/>
            <a:ext cx="1877258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5211723" y="9082921"/>
            <a:ext cx="4206835" cy="428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1003" y="8367832"/>
            <a:ext cx="180856" cy="1808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43009A-1D64-649A-71EC-3818D4696B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9291" y="7756972"/>
            <a:ext cx="2391109" cy="3810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FA259F-E70B-DA79-D12D-090E39BC1C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360" y="3066736"/>
            <a:ext cx="4296375" cy="14003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7F975B-656A-DD1A-C14F-80D0A0A932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787" y="4764078"/>
            <a:ext cx="4296374" cy="14155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D0D174-D470-83ED-8304-0F54E3CB8D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360" y="6479664"/>
            <a:ext cx="4296375" cy="13813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63" y="484703"/>
            <a:ext cx="6487358" cy="550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Why Non-Object Areas Matter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6863" y="1299805"/>
            <a:ext cx="7910274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Non-object areas are the background regions of an image where no significant objects are detected. These regions are ideal for data embedding because modifications are less noticeable to human perception.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63" y="2343864"/>
            <a:ext cx="881301" cy="12974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74376" y="2520077"/>
            <a:ext cx="235338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Object Detection First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674376" y="2901196"/>
            <a:ext cx="6852761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Identify and locate all important objects in the image using advanced detection algorithms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63" y="3641288"/>
            <a:ext cx="881301" cy="12974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74376" y="3817501"/>
            <a:ext cx="2203252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Masking Objects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1674376" y="4198620"/>
            <a:ext cx="6852761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Create protective masks around detected objects to avoid altering critical visual elements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63" y="4938713"/>
            <a:ext cx="881301" cy="129742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74376" y="5114925"/>
            <a:ext cx="2416612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Safe Embedding Zones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1674376" y="5496044"/>
            <a:ext cx="6852761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Utilize remaining background areas for secure data hiding with minimal perceptual impact</a:t>
            </a:r>
            <a:endParaRPr lang="en-US" sz="1350" dirty="0"/>
          </a:p>
        </p:txBody>
      </p:sp>
      <p:sp>
        <p:nvSpPr>
          <p:cNvPr id="14" name="Shape 8"/>
          <p:cNvSpPr/>
          <p:nvPr/>
        </p:nvSpPr>
        <p:spPr>
          <a:xfrm>
            <a:off x="616863" y="6434376"/>
            <a:ext cx="7910274" cy="1312783"/>
          </a:xfrm>
          <a:prstGeom prst="roundRect">
            <a:avLst>
              <a:gd name="adj" fmla="val 2014"/>
            </a:avLst>
          </a:prstGeom>
          <a:solidFill>
            <a:srgbClr val="BEF3E2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075" y="6698575"/>
            <a:ext cx="220266" cy="17621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189553" y="6654641"/>
            <a:ext cx="7161371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Key Advantage:</a:t>
            </a:r>
            <a:r>
              <a:rPr lang="en-US" sz="13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Embedding data in non-object areas preserves image quality and reduces detection risk, as human attention naturally focuses on foreground objects rather than backgrounds.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890" y="358140"/>
            <a:ext cx="5594747" cy="406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YOLOv8: The Detection Powerhouse</a:t>
            </a:r>
            <a:endParaRPr lang="en-US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55890" y="1465183"/>
            <a:ext cx="8104108" cy="416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55890" y="3735467"/>
            <a:ext cx="810410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64" y="765096"/>
            <a:ext cx="6256401" cy="6256401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2591694" y="6760037"/>
            <a:ext cx="5296853" cy="429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50ms</a:t>
            </a:r>
            <a:endParaRPr lang="en-US" sz="3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4426030" y="7309723"/>
            <a:ext cx="162818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Processing Time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2591694" y="7655506"/>
            <a:ext cx="5296853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Real-time performance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D347946-8CD6-0CF4-B7FB-7DE51A393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70" y="6642880"/>
            <a:ext cx="2143424" cy="13336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176AC09-39CF-8DFC-A87B-F58D921ED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8450" y="7597128"/>
            <a:ext cx="1971950" cy="5334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8BB041A-42C1-FC7D-C56B-C276A086E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417" y="894079"/>
            <a:ext cx="6351009" cy="57948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828" y="417314"/>
            <a:ext cx="4235291" cy="473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Proposed Methodology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9828" y="1193125"/>
            <a:ext cx="13570744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Our system integrates state-of-the-art object detection with intelligent steganography to create a secure, imperceptible data hiding framework.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28" y="1605677"/>
            <a:ext cx="454104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35261" y="1757005"/>
            <a:ext cx="189249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Image Input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1135261" y="2084308"/>
            <a:ext cx="12965311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Load and preprocess the cover image for analysis</a:t>
            </a:r>
            <a:endParaRPr lang="en-US" sz="1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80" y="2665333"/>
            <a:ext cx="454104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62313" y="2816662"/>
            <a:ext cx="189249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YOLOv8 Detection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1362313" y="3143964"/>
            <a:ext cx="12738259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Run object detection to identify all significant objects and their precise boundaries</a:t>
            </a:r>
            <a:endParaRPr lang="en-US" sz="11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33" y="3724989"/>
            <a:ext cx="454104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89365" y="3876318"/>
            <a:ext cx="189249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Object Masking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1589365" y="4203621"/>
            <a:ext cx="12511207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Generate binary masks that protect detected object regions from modification</a:t>
            </a:r>
            <a:endParaRPr lang="en-US" sz="11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104" y="4784646"/>
            <a:ext cx="454104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6537" y="4935974"/>
            <a:ext cx="2364700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Non-Object Identification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1816537" y="5263277"/>
            <a:ext cx="12284035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Isolate background areas by inverting object masks to find safe embedding zones</a:t>
            </a:r>
            <a:endParaRPr lang="en-US" sz="11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33" y="5844302"/>
            <a:ext cx="454104" cy="11430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89365" y="5995630"/>
            <a:ext cx="189249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Embedding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1589365" y="6322933"/>
            <a:ext cx="12511207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Apply steganographic algorithm exclusively within non-object regions</a:t>
            </a:r>
            <a:endParaRPr lang="en-US" sz="11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80" y="6903958"/>
            <a:ext cx="454104" cy="11430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362313" y="7055287"/>
            <a:ext cx="189249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Output Generation</a:t>
            </a:r>
            <a:endParaRPr lang="en-US" sz="1450" dirty="0"/>
          </a:p>
        </p:txBody>
      </p:sp>
      <p:sp>
        <p:nvSpPr>
          <p:cNvPr id="21" name="Text 13"/>
          <p:cNvSpPr/>
          <p:nvPr/>
        </p:nvSpPr>
        <p:spPr>
          <a:xfrm>
            <a:off x="1362313" y="7382589"/>
            <a:ext cx="12738259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Produce stego-image with hidden data, maintaining visual quality</a:t>
            </a:r>
            <a:endParaRPr lang="en-US" sz="11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8792493-4640-3070-BD1F-DB94400DC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2713" y="7610463"/>
            <a:ext cx="2057687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5216"/>
            <a:ext cx="83539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System Workflow Architecture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37623"/>
            <a:ext cx="13042821" cy="2613898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1937623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2164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Input Layer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2654856"/>
            <a:ext cx="35537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Cover image + Secret data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41357" y="1937623"/>
            <a:ext cx="4347567" cy="1306949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8" name="Shape 6"/>
          <p:cNvSpPr/>
          <p:nvPr/>
        </p:nvSpPr>
        <p:spPr>
          <a:xfrm>
            <a:off x="5141357" y="1937623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9" name="Text 7"/>
          <p:cNvSpPr/>
          <p:nvPr/>
        </p:nvSpPr>
        <p:spPr>
          <a:xfrm>
            <a:off x="5708333" y="2164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Detection Module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708333" y="2654856"/>
            <a:ext cx="3213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YOLOv8 object recognition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4857869" y="2307550"/>
            <a:ext cx="566976" cy="566976"/>
          </a:xfrm>
          <a:prstGeom prst="roundRect">
            <a:avLst>
              <a:gd name="adj" fmla="val 600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488924" y="1937623"/>
            <a:ext cx="4347567" cy="1306949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3" name="Shape 11"/>
          <p:cNvSpPr/>
          <p:nvPr/>
        </p:nvSpPr>
        <p:spPr>
          <a:xfrm>
            <a:off x="9488924" y="1937623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4" name="Text 12"/>
          <p:cNvSpPr/>
          <p:nvPr/>
        </p:nvSpPr>
        <p:spPr>
          <a:xfrm>
            <a:off x="10055900" y="2164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Segmentation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055900" y="2654856"/>
            <a:ext cx="35537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Mask generation &amp; inversion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205436" y="2307550"/>
            <a:ext cx="566976" cy="566976"/>
          </a:xfrm>
          <a:prstGeom prst="roundRect">
            <a:avLst>
              <a:gd name="adj" fmla="val 600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93790" y="3244572"/>
            <a:ext cx="6521291" cy="1306949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8" name="Shape 16"/>
          <p:cNvSpPr/>
          <p:nvPr/>
        </p:nvSpPr>
        <p:spPr>
          <a:xfrm>
            <a:off x="793790" y="3244572"/>
            <a:ext cx="6521291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9" name="Text 17"/>
          <p:cNvSpPr/>
          <p:nvPr/>
        </p:nvSpPr>
        <p:spPr>
          <a:xfrm>
            <a:off x="1020604" y="34713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Embedding Engine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020604" y="3961805"/>
            <a:ext cx="57275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Steganography algorithm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315081" y="3244572"/>
            <a:ext cx="6521410" cy="1306949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22" name="Shape 20"/>
          <p:cNvSpPr/>
          <p:nvPr/>
        </p:nvSpPr>
        <p:spPr>
          <a:xfrm>
            <a:off x="7315081" y="3244572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23" name="Shape 21"/>
          <p:cNvSpPr/>
          <p:nvPr/>
        </p:nvSpPr>
        <p:spPr>
          <a:xfrm>
            <a:off x="7315081" y="3244572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24" name="Text 22"/>
          <p:cNvSpPr/>
          <p:nvPr/>
        </p:nvSpPr>
        <p:spPr>
          <a:xfrm>
            <a:off x="7882057" y="34713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Output Layer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7882057" y="3961805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Stego-image generation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7031593" y="3614499"/>
            <a:ext cx="566976" cy="566976"/>
          </a:xfrm>
          <a:prstGeom prst="roundRect">
            <a:avLst>
              <a:gd name="adj" fmla="val 600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93790" y="503348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Detection Phase</a:t>
            </a:r>
            <a:endParaRPr lang="en-US" sz="2650" dirty="0"/>
          </a:p>
        </p:txBody>
      </p:sp>
      <p:sp>
        <p:nvSpPr>
          <p:cNvPr id="28" name="Text 26"/>
          <p:cNvSpPr/>
          <p:nvPr/>
        </p:nvSpPr>
        <p:spPr>
          <a:xfrm>
            <a:off x="793790" y="56855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Image preprocessing and normalization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93790" y="61277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YOLOv8 inference for object localization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793790" y="65699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Bounding box and segmentation mask extraction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793790" y="70121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Confidence threshold filtering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7599521" y="503348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Embedding Phase</a:t>
            </a:r>
            <a:endParaRPr lang="en-US" sz="2650" dirty="0"/>
          </a:p>
        </p:txBody>
      </p:sp>
      <p:sp>
        <p:nvSpPr>
          <p:cNvPr id="33" name="Text 31"/>
          <p:cNvSpPr/>
          <p:nvPr/>
        </p:nvSpPr>
        <p:spPr>
          <a:xfrm>
            <a:off x="7599521" y="56855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Non-object pixel identification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7599521" y="61277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 encryption and preparation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7599521" y="65699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LSB/DCT/DWT embedding in safe zones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7599521" y="70121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Quality assessment and validation</a:t>
            </a:r>
            <a:endParaRPr lang="en-US" sz="175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A58B0D0-CAC7-EBA7-4D9B-970EC122C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713" y="7601792"/>
            <a:ext cx="2057687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68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15" y="2742009"/>
            <a:ext cx="5309949" cy="551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Algorithms &amp; Techniques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7815" y="3558421"/>
            <a:ext cx="4347210" cy="4135993"/>
          </a:xfrm>
          <a:prstGeom prst="roundRect">
            <a:avLst>
              <a:gd name="adj" fmla="val 64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0675" y="3581281"/>
            <a:ext cx="4301490" cy="529590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2659023" y="3680579"/>
            <a:ext cx="26479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817126" y="4287322"/>
            <a:ext cx="3268980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YOLOv8 Object Detection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817126" y="4724162"/>
            <a:ext cx="3948589" cy="1412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Employs convolutional neural networks with anchor-free detection heads. The model processes images through CSPDarknet53 backbone, extracting multi-scale features for accurate object localization and classification.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817126" y="6242090"/>
            <a:ext cx="3948589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Real-time inference with GPU acceleration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817126" y="6586180"/>
            <a:ext cx="3948589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Instance segmentation for pixel-perfect masks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5141476" y="3558421"/>
            <a:ext cx="4347329" cy="4135993"/>
          </a:xfrm>
          <a:prstGeom prst="roundRect">
            <a:avLst>
              <a:gd name="adj" fmla="val 64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164336" y="3581281"/>
            <a:ext cx="4301609" cy="529590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7182683" y="3680579"/>
            <a:ext cx="26479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5340787" y="4287322"/>
            <a:ext cx="3177897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Segmentation &amp; Masking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5340787" y="4724162"/>
            <a:ext cx="3948708" cy="1412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Binary mask generation creates protective layers over detected objects. Morphological operations refine mask boundaries, while inversion reveals embedding-safe background regions.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5340787" y="6242090"/>
            <a:ext cx="394870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Dilation and erosion for mask refinement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5340787" y="6586180"/>
            <a:ext cx="394870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Connected component analysis</a:t>
            </a:r>
            <a:endParaRPr lang="en-US" sz="1350" dirty="0"/>
          </a:p>
        </p:txBody>
      </p:sp>
      <p:sp>
        <p:nvSpPr>
          <p:cNvPr id="18" name="Shape 15"/>
          <p:cNvSpPr/>
          <p:nvPr/>
        </p:nvSpPr>
        <p:spPr>
          <a:xfrm>
            <a:off x="9665256" y="3558421"/>
            <a:ext cx="4347210" cy="4135993"/>
          </a:xfrm>
          <a:prstGeom prst="roundRect">
            <a:avLst>
              <a:gd name="adj" fmla="val 64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9688116" y="3581281"/>
            <a:ext cx="4301490" cy="529590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20" name="Text 17"/>
          <p:cNvSpPr/>
          <p:nvPr/>
        </p:nvSpPr>
        <p:spPr>
          <a:xfrm>
            <a:off x="11706463" y="3680579"/>
            <a:ext cx="26479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21" name="Text 18"/>
          <p:cNvSpPr/>
          <p:nvPr/>
        </p:nvSpPr>
        <p:spPr>
          <a:xfrm>
            <a:off x="9864566" y="4287322"/>
            <a:ext cx="312598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Steganography Methods</a:t>
            </a:r>
            <a:endParaRPr lang="en-US" sz="2050" dirty="0"/>
          </a:p>
        </p:txBody>
      </p:sp>
      <p:sp>
        <p:nvSpPr>
          <p:cNvPr id="22" name="Text 19"/>
          <p:cNvSpPr/>
          <p:nvPr/>
        </p:nvSpPr>
        <p:spPr>
          <a:xfrm>
            <a:off x="9864566" y="4724162"/>
            <a:ext cx="3948589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Multiple embedding techniques ensure flexibility and security: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9864566" y="5394841"/>
            <a:ext cx="3948589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LSB (Least Significant Bit):</a:t>
            </a:r>
            <a:r>
              <a:rPr lang="en-US" sz="13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Modifies least significant bits in non-object pixels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9864566" y="6021348"/>
            <a:ext cx="3948589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DCT (Discrete Cosine Transform):</a:t>
            </a:r>
            <a:r>
              <a:rPr lang="en-US" sz="13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Embeds data in frequency domain for robustness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9864566" y="6647855"/>
            <a:ext cx="3948589" cy="847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DWT (Discrete Wavelet Transform):</a:t>
            </a:r>
            <a:r>
              <a:rPr lang="en-US" sz="13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Multi-resolution embedding in wavelet coefficients</a:t>
            </a:r>
            <a:endParaRPr lang="en-US" sz="13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2E7FD29-10D3-775C-08FB-A9287E5BB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2713" y="7756087"/>
            <a:ext cx="2057687" cy="4005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457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Dataset &amp; Training Configuration</a:t>
            </a:r>
            <a:endParaRPr lang="en-US" sz="22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646" y="822007"/>
            <a:ext cx="6780014" cy="67800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6519834-B542-3430-4A9A-19E28B359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1935" y="7743706"/>
            <a:ext cx="1743571" cy="48432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8BD462C-E858-C462-D26F-919D8B85DF90}"/>
              </a:ext>
            </a:extLst>
          </p:cNvPr>
          <p:cNvSpPr txBox="1"/>
          <p:nvPr/>
        </p:nvSpPr>
        <p:spPr>
          <a:xfrm>
            <a:off x="145971" y="1143949"/>
            <a:ext cx="73152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consists of diverse indoor and outdoor images to ensure robust detection across multiple environments.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images are annotated in YOLO format, marking the object regions precisely.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includes resizing, normalization, and augmentation (flip, scale, brightness adjustments) to improve generalization.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helps the model learn the distinction between object areas and non-object/background areas effectively.</a:t>
            </a:r>
          </a:p>
          <a:p>
            <a:pPr algn="just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Configuration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is trained using optimized hyperparameters (learning rate, batch size, momentum, weight decay).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 settings follow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Ultralytics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YOLOv8 recommendations for improved performance.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is performed for multiple epochs until accurate convergence is achieved.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validation set is used to monitor performance and prevent overfitting.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final trained model is optimized for detecting non-object regions suitable for data hiding applications.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6708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Results &amp; Real-World Applications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705683"/>
            <a:ext cx="3387328" cy="338732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509" y="705683"/>
            <a:ext cx="3387328" cy="338732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0563" y="705683"/>
            <a:ext cx="3387328" cy="3387328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8617" y="705683"/>
            <a:ext cx="3387328" cy="3387328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96835" y="4242137"/>
            <a:ext cx="171771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Performance Metrics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1952758" y="5209431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98%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9596" y="4475106"/>
            <a:ext cx="1701165" cy="1701165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981400" y="624840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Visual Quality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514138" y="6531056"/>
            <a:ext cx="4517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0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PSNR above 45dB maintains imperceptibility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6460178" y="4929782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85%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7063" y="4206259"/>
            <a:ext cx="1701165" cy="170116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685756" y="6127909"/>
            <a:ext cx="143506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Embedding Capacity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7"/>
          <p:cNvSpPr/>
          <p:nvPr/>
        </p:nvSpPr>
        <p:spPr>
          <a:xfrm>
            <a:off x="5197911" y="6355973"/>
            <a:ext cx="4517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0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Successfully utilized non-object pixel regions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11395868" y="4992478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99%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42753" y="4279809"/>
            <a:ext cx="1701165" cy="1701165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11537671" y="600973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Data Integrity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0"/>
          <p:cNvSpPr/>
          <p:nvPr/>
        </p:nvSpPr>
        <p:spPr>
          <a:xfrm>
            <a:off x="10273427" y="6325704"/>
            <a:ext cx="4517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0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Accurate extraction without corruption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1"/>
          <p:cNvSpPr/>
          <p:nvPr/>
        </p:nvSpPr>
        <p:spPr>
          <a:xfrm>
            <a:off x="354448" y="6742007"/>
            <a:ext cx="1802487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Practical Applications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4466" y="6989505"/>
            <a:ext cx="226814" cy="226814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782122" y="7022639"/>
            <a:ext cx="1417558" cy="345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Digital Watermarking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3"/>
          <p:cNvSpPr/>
          <p:nvPr/>
        </p:nvSpPr>
        <p:spPr>
          <a:xfrm>
            <a:off x="765334" y="7247170"/>
            <a:ext cx="647902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Copyright protection and ownership verification for digital media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60178" y="6734923"/>
            <a:ext cx="226814" cy="226814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6913661" y="6725974"/>
            <a:ext cx="160508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Secure Communication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15"/>
          <p:cNvSpPr/>
          <p:nvPr/>
        </p:nvSpPr>
        <p:spPr>
          <a:xfrm>
            <a:off x="6926485" y="7008858"/>
            <a:ext cx="647902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Covert channels for sensitive information transmission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Image 9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677" y="7796378"/>
            <a:ext cx="226814" cy="226814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782122" y="7523917"/>
            <a:ext cx="143089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Medical Data Privacy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17"/>
          <p:cNvSpPr/>
          <p:nvPr/>
        </p:nvSpPr>
        <p:spPr>
          <a:xfrm>
            <a:off x="765333" y="7796378"/>
            <a:ext cx="647902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Embedding patient information within diagnostic images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Image 10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60178" y="7284363"/>
            <a:ext cx="226814" cy="226814"/>
          </a:xfrm>
          <a:prstGeom prst="rect">
            <a:avLst/>
          </a:prstGeom>
        </p:spPr>
      </p:pic>
      <p:sp>
        <p:nvSpPr>
          <p:cNvPr id="31" name="Text 18"/>
          <p:cNvSpPr/>
          <p:nvPr/>
        </p:nvSpPr>
        <p:spPr>
          <a:xfrm>
            <a:off x="6978638" y="7357175"/>
            <a:ext cx="152840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Defense &amp; Intelligence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19"/>
          <p:cNvSpPr/>
          <p:nvPr/>
        </p:nvSpPr>
        <p:spPr>
          <a:xfrm>
            <a:off x="6913661" y="7721138"/>
            <a:ext cx="647902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Classified information transfer through innocuous images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C665CDB-3E27-6207-7DBE-5E4AD124904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67651" y="7676501"/>
            <a:ext cx="2057687" cy="4763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876</Words>
  <Application>Microsoft Office PowerPoint</Application>
  <PresentationFormat>Custom</PresentationFormat>
  <Paragraphs>136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Times New Roman</vt:lpstr>
      <vt:lpstr>DM Sans Semi Bold</vt:lpstr>
      <vt:lpstr>Arial</vt:lpstr>
      <vt:lpstr>Inter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Akhil Jaggavarapu</cp:lastModifiedBy>
  <cp:revision>3</cp:revision>
  <dcterms:created xsi:type="dcterms:W3CDTF">2025-11-28T15:53:57Z</dcterms:created>
  <dcterms:modified xsi:type="dcterms:W3CDTF">2025-11-28T16:55:12Z</dcterms:modified>
</cp:coreProperties>
</file>